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notesMasterIdLst>
    <p:notesMasterId r:id="rId33"/>
  </p:notesMasterIdLst>
  <p:sldIdLst>
    <p:sldId id="303" r:id="rId2"/>
    <p:sldId id="304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4" r:id="rId30"/>
    <p:sldId id="335" r:id="rId31"/>
    <p:sldId id="336" r:id="rId3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1" d="100"/>
          <a:sy n="51" d="100"/>
        </p:scale>
        <p:origin x="-1212" y="-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47C19-867F-4645-AE86-7526CAF04144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7CE62-A446-4293-B268-3D16207A599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784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57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8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392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630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083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9794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143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177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6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02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53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97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4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21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8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54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34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F00A65C-D341-4BF1-A9EF-3D4AEF2B69FB}" type="datetimeFigureOut">
              <a:rPr lang="tr-TR" smtClean="0"/>
              <a:pPr/>
              <a:t>17.5.2018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18E8041-CA4C-4637-AC77-58DD405479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99885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  <p:sldLayoutId id="2147484219" r:id="rId12"/>
    <p:sldLayoutId id="2147484220" r:id="rId13"/>
    <p:sldLayoutId id="2147484221" r:id="rId14"/>
    <p:sldLayoutId id="2147484222" r:id="rId15"/>
    <p:sldLayoutId id="2147484223" r:id="rId16"/>
    <p:sldLayoutId id="21474842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WordArt 12"/>
          <p:cNvSpPr>
            <a:spLocks noChangeArrowheads="1" noChangeShapeType="1" noTextEdit="1"/>
          </p:cNvSpPr>
          <p:nvPr/>
        </p:nvSpPr>
        <p:spPr bwMode="auto">
          <a:xfrm>
            <a:off x="3248139" y="1224708"/>
            <a:ext cx="5488237" cy="39752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4000" b="1" kern="10" dirty="0" smtClean="0">
                <a:ln w="19050">
                  <a:solidFill>
                    <a:schemeClr val="tx1">
                      <a:alpha val="25882"/>
                    </a:schemeClr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Book Antiqua" panose="02040602050305030304" pitchFamily="18" charset="0"/>
                <a:cs typeface="Arial"/>
              </a:rPr>
              <a:t>İSG </a:t>
            </a:r>
          </a:p>
          <a:p>
            <a:pPr algn="ctr"/>
            <a:r>
              <a:rPr lang="tr-TR" sz="4000" b="1" kern="10" dirty="0" smtClean="0">
                <a:ln w="19050">
                  <a:solidFill>
                    <a:schemeClr val="tx1">
                      <a:alpha val="25882"/>
                    </a:schemeClr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Book Antiqua" panose="02040602050305030304" pitchFamily="18" charset="0"/>
                <a:cs typeface="Arial"/>
              </a:rPr>
              <a:t>Mali İhtiyaçların </a:t>
            </a:r>
          </a:p>
          <a:p>
            <a:pPr algn="ctr"/>
            <a:r>
              <a:rPr lang="tr-TR" sz="4000" b="1" kern="10" dirty="0" smtClean="0">
                <a:ln w="19050">
                  <a:solidFill>
                    <a:schemeClr val="tx1">
                      <a:alpha val="25882"/>
                    </a:schemeClr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Book Antiqua" panose="02040602050305030304" pitchFamily="18" charset="0"/>
                <a:cs typeface="Arial"/>
              </a:rPr>
              <a:t>Yönetimi</a:t>
            </a:r>
            <a:endParaRPr lang="tr-TR" sz="4000" b="1" kern="10" dirty="0">
              <a:ln w="19050">
                <a:solidFill>
                  <a:schemeClr val="tx1">
                    <a:alpha val="25882"/>
                  </a:schemeClr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algn="ctr" rotWithShape="0">
                  <a:schemeClr val="bg1"/>
                </a:outerShdw>
              </a:effectLst>
              <a:latin typeface="Book Antiqua" panose="020406020503050303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90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20337" y="77921"/>
            <a:ext cx="11687059" cy="61863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1"/>
            <a:r>
              <a:rPr lang="tr-TR" altLang="tr-TR" sz="4400" dirty="0" smtClean="0">
                <a:solidFill>
                  <a:schemeClr val="bg1"/>
                </a:solidFill>
              </a:rPr>
              <a:t>4) </a:t>
            </a:r>
            <a:r>
              <a:rPr lang="tr-TR" sz="4400" dirty="0">
                <a:solidFill>
                  <a:schemeClr val="bg1"/>
                </a:solidFill>
              </a:rPr>
              <a:t>İşveren/işveren vekili tarafından, talep edilen ödeneğin maliyet analizinin </a:t>
            </a:r>
            <a:r>
              <a:rPr lang="tr-TR" sz="4400" b="1" dirty="0">
                <a:solidFill>
                  <a:schemeClr val="bg1"/>
                </a:solidFill>
              </a:rPr>
              <a:t>piyasa fiyat araştırmasına göre </a:t>
            </a:r>
            <a:r>
              <a:rPr lang="tr-TR" sz="4400" dirty="0">
                <a:solidFill>
                  <a:schemeClr val="bg1"/>
                </a:solidFill>
              </a:rPr>
              <a:t>belirlenmesi, en ekonomik biçimde çözümleme yapılması, </a:t>
            </a:r>
            <a:r>
              <a:rPr lang="tr-TR" sz="4400" b="1" dirty="0">
                <a:solidFill>
                  <a:schemeClr val="bg1"/>
                </a:solidFill>
              </a:rPr>
              <a:t>herhangi bir kamu zararı </a:t>
            </a:r>
            <a:r>
              <a:rPr lang="tr-TR" sz="4400" b="1" dirty="0" smtClean="0">
                <a:solidFill>
                  <a:schemeClr val="bg1"/>
                </a:solidFill>
              </a:rPr>
              <a:t>oluşmaması</a:t>
            </a:r>
            <a:r>
              <a:rPr lang="tr-TR" sz="4400" dirty="0">
                <a:solidFill>
                  <a:schemeClr val="bg1"/>
                </a:solidFill>
              </a:rPr>
              <a:t>, </a:t>
            </a:r>
            <a:r>
              <a:rPr lang="tr-TR" sz="4400" dirty="0" smtClean="0">
                <a:solidFill>
                  <a:schemeClr val="bg1"/>
                </a:solidFill>
              </a:rPr>
              <a:t>mer‘i mevzuat </a:t>
            </a:r>
            <a:r>
              <a:rPr lang="tr-TR" sz="4400" dirty="0">
                <a:solidFill>
                  <a:schemeClr val="bg1"/>
                </a:solidFill>
              </a:rPr>
              <a:t>hükümlerine uygun, </a:t>
            </a:r>
            <a:r>
              <a:rPr lang="tr-TR" sz="4400" dirty="0" smtClean="0">
                <a:solidFill>
                  <a:schemeClr val="bg1"/>
                </a:solidFill>
              </a:rPr>
              <a:t>can/mal </a:t>
            </a:r>
            <a:r>
              <a:rPr lang="tr-TR" sz="4400" dirty="0">
                <a:solidFill>
                  <a:schemeClr val="bg1"/>
                </a:solidFill>
              </a:rPr>
              <a:t>kayıplarının önlenmesini sağlayacak şekilde </a:t>
            </a:r>
            <a:r>
              <a:rPr lang="tr-TR" sz="4400" b="1" dirty="0">
                <a:solidFill>
                  <a:schemeClr val="bg1"/>
                </a:solidFill>
              </a:rPr>
              <a:t>ödenek ihtiyacı verilerinin sisteme girilmesi</a:t>
            </a:r>
            <a:r>
              <a:rPr lang="tr-TR" sz="4400" dirty="0">
                <a:solidFill>
                  <a:schemeClr val="bg1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54223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104752"/>
            <a:ext cx="11827526" cy="61863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1"/>
            <a:r>
              <a:rPr lang="tr-TR" altLang="tr-TR" sz="4400" dirty="0">
                <a:solidFill>
                  <a:schemeClr val="bg1"/>
                </a:solidFill>
              </a:rPr>
              <a:t>5</a:t>
            </a:r>
            <a:r>
              <a:rPr lang="tr-TR" altLang="tr-TR" sz="4400" dirty="0" smtClean="0">
                <a:solidFill>
                  <a:schemeClr val="bg1"/>
                </a:solidFill>
              </a:rPr>
              <a:t>) </a:t>
            </a:r>
            <a:r>
              <a:rPr lang="tr-TR" sz="4400" dirty="0">
                <a:solidFill>
                  <a:schemeClr val="bg1"/>
                </a:solidFill>
              </a:rPr>
              <a:t>İşveren/İşveren vekillerince </a:t>
            </a:r>
            <a:r>
              <a:rPr lang="tr-TR" sz="4400" dirty="0" smtClean="0">
                <a:solidFill>
                  <a:schemeClr val="bg1"/>
                </a:solidFill>
              </a:rPr>
              <a:t>girilmiş </a:t>
            </a:r>
            <a:r>
              <a:rPr lang="tr-TR" sz="4400" dirty="0">
                <a:solidFill>
                  <a:schemeClr val="bg1"/>
                </a:solidFill>
              </a:rPr>
              <a:t>ödenek İhtiyacı verilerinin takip edilmesi, ciddi ve yakın bir tehlike </a:t>
            </a:r>
            <a:r>
              <a:rPr lang="tr-TR" sz="4400" dirty="0" smtClean="0">
                <a:solidFill>
                  <a:schemeClr val="bg1"/>
                </a:solidFill>
              </a:rPr>
              <a:t>durumunda </a:t>
            </a:r>
            <a:r>
              <a:rPr lang="tr-TR" sz="4400" dirty="0">
                <a:solidFill>
                  <a:schemeClr val="bg1"/>
                </a:solidFill>
              </a:rPr>
              <a:t>İlçe İSG Büro Yöneticisine bildirim yapılması, </a:t>
            </a:r>
            <a:r>
              <a:rPr lang="tr-TR" sz="4400" b="1" dirty="0" smtClean="0">
                <a:solidFill>
                  <a:schemeClr val="bg1"/>
                </a:solidFill>
              </a:rPr>
              <a:t>ciddi/yakın </a:t>
            </a:r>
            <a:r>
              <a:rPr lang="tr-TR" sz="4400" b="1" dirty="0">
                <a:solidFill>
                  <a:schemeClr val="bg1"/>
                </a:solidFill>
              </a:rPr>
              <a:t>bir tehlike arz eden kısım yada bölümde işin durdurulması </a:t>
            </a:r>
            <a:r>
              <a:rPr lang="tr-TR" sz="4400" dirty="0">
                <a:solidFill>
                  <a:schemeClr val="bg1"/>
                </a:solidFill>
              </a:rPr>
              <a:t>gerekiyorsa gerekli tedbirlerin aksatılmadan alınması için </a:t>
            </a:r>
            <a:r>
              <a:rPr lang="tr-TR" sz="4400" b="1" dirty="0">
                <a:solidFill>
                  <a:schemeClr val="bg1"/>
                </a:solidFill>
              </a:rPr>
              <a:t>İl/İlçe Milli Eğitim Müdürüne </a:t>
            </a:r>
            <a:r>
              <a:rPr lang="tr-TR" sz="4400" dirty="0">
                <a:solidFill>
                  <a:schemeClr val="bg1"/>
                </a:solidFill>
              </a:rPr>
              <a:t>bildirimde bulunulması</a:t>
            </a:r>
            <a:r>
              <a:rPr lang="tr-TR" sz="4400" dirty="0" smtClean="0">
                <a:solidFill>
                  <a:schemeClr val="bg1"/>
                </a:solidFill>
              </a:rPr>
              <a:t>,</a:t>
            </a:r>
            <a:endParaRPr lang="tr-TR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66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2136078"/>
            <a:ext cx="11827526" cy="2123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1"/>
            <a:r>
              <a:rPr lang="tr-TR" altLang="tr-TR" sz="4400" dirty="0" smtClean="0">
                <a:solidFill>
                  <a:schemeClr val="bg1"/>
                </a:solidFill>
              </a:rPr>
              <a:t>6) </a:t>
            </a:r>
            <a:r>
              <a:rPr lang="tr-TR" sz="4400" dirty="0">
                <a:solidFill>
                  <a:schemeClr val="bg1"/>
                </a:solidFill>
              </a:rPr>
              <a:t>Kurum risk tabanlı ödenek </a:t>
            </a:r>
            <a:r>
              <a:rPr lang="tr-TR" sz="4400" b="1" dirty="0">
                <a:solidFill>
                  <a:schemeClr val="bg1"/>
                </a:solidFill>
              </a:rPr>
              <a:t>ilk onay/</a:t>
            </a:r>
            <a:r>
              <a:rPr lang="tr-TR" sz="4400" b="1" dirty="0" err="1">
                <a:solidFill>
                  <a:schemeClr val="bg1"/>
                </a:solidFill>
              </a:rPr>
              <a:t>red</a:t>
            </a:r>
            <a:r>
              <a:rPr lang="tr-TR" sz="4400" b="1" dirty="0">
                <a:solidFill>
                  <a:schemeClr val="bg1"/>
                </a:solidFill>
              </a:rPr>
              <a:t> </a:t>
            </a:r>
            <a:r>
              <a:rPr lang="tr-TR" sz="4400" dirty="0">
                <a:solidFill>
                  <a:schemeClr val="bg1"/>
                </a:solidFill>
              </a:rPr>
              <a:t>işlemlerinin </a:t>
            </a:r>
            <a:r>
              <a:rPr lang="tr-TR" sz="4400" b="1" dirty="0">
                <a:solidFill>
                  <a:schemeClr val="bg1"/>
                </a:solidFill>
              </a:rPr>
              <a:t>İlçe İSG Büro Yöneticileri </a:t>
            </a:r>
            <a:r>
              <a:rPr lang="tr-TR" sz="4400" dirty="0">
                <a:solidFill>
                  <a:schemeClr val="bg1"/>
                </a:solidFill>
              </a:rPr>
              <a:t>tarafından yapılması,</a:t>
            </a:r>
          </a:p>
        </p:txBody>
      </p:sp>
    </p:spTree>
    <p:extLst>
      <p:ext uri="{BB962C8B-B14F-4D97-AF65-F5344CB8AC3E}">
        <p14:creationId xmlns:p14="http://schemas.microsoft.com/office/powerpoint/2010/main" val="378285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781861"/>
            <a:ext cx="11827526" cy="48320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1"/>
            <a:r>
              <a:rPr lang="tr-TR" altLang="tr-TR" sz="4400" dirty="0">
                <a:solidFill>
                  <a:schemeClr val="bg1"/>
                </a:solidFill>
              </a:rPr>
              <a:t>7</a:t>
            </a:r>
            <a:r>
              <a:rPr lang="tr-TR" altLang="tr-TR" sz="4400" dirty="0" smtClean="0">
                <a:solidFill>
                  <a:schemeClr val="bg1"/>
                </a:solidFill>
              </a:rPr>
              <a:t>) </a:t>
            </a:r>
            <a:r>
              <a:rPr lang="tr-TR" sz="4400" dirty="0">
                <a:solidFill>
                  <a:schemeClr val="bg1"/>
                </a:solidFill>
              </a:rPr>
              <a:t>İlk onay/</a:t>
            </a:r>
            <a:r>
              <a:rPr lang="tr-TR" sz="4400" dirty="0" err="1">
                <a:solidFill>
                  <a:schemeClr val="bg1"/>
                </a:solidFill>
              </a:rPr>
              <a:t>red</a:t>
            </a:r>
            <a:r>
              <a:rPr lang="tr-TR" sz="4400" dirty="0">
                <a:solidFill>
                  <a:schemeClr val="bg1"/>
                </a:solidFill>
              </a:rPr>
              <a:t> işlemi yapılırken, İSG açısından; inceleme, analiz etme, risk şiddet ve frekans değeri dikkate alınarak, gerekirse tehlikeli durumların yerinde teknik uzmanlarca İncelemesi sonucunda düzenlenen rapora göre karar verilmesi,</a:t>
            </a:r>
          </a:p>
        </p:txBody>
      </p:sp>
    </p:spTree>
    <p:extLst>
      <p:ext uri="{BB962C8B-B14F-4D97-AF65-F5344CB8AC3E}">
        <p14:creationId xmlns:p14="http://schemas.microsoft.com/office/powerpoint/2010/main" val="65101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2136078"/>
            <a:ext cx="11827526" cy="2123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1"/>
            <a:r>
              <a:rPr lang="tr-TR" altLang="tr-TR" sz="4400" dirty="0" smtClean="0">
                <a:solidFill>
                  <a:schemeClr val="bg1"/>
                </a:solidFill>
              </a:rPr>
              <a:t>8) </a:t>
            </a:r>
            <a:r>
              <a:rPr lang="tr-TR" sz="4400" dirty="0">
                <a:solidFill>
                  <a:schemeClr val="bg1"/>
                </a:solidFill>
              </a:rPr>
              <a:t>Kurum risk tabanlı ödenek </a:t>
            </a:r>
            <a:r>
              <a:rPr lang="tr-TR" sz="4400" b="1" dirty="0">
                <a:solidFill>
                  <a:schemeClr val="bg1"/>
                </a:solidFill>
              </a:rPr>
              <a:t>ikinci onay/</a:t>
            </a:r>
            <a:r>
              <a:rPr lang="tr-TR" sz="4400" b="1" dirty="0" err="1">
                <a:solidFill>
                  <a:schemeClr val="bg1"/>
                </a:solidFill>
              </a:rPr>
              <a:t>red</a:t>
            </a:r>
            <a:r>
              <a:rPr lang="tr-TR" sz="4400" b="1" dirty="0">
                <a:solidFill>
                  <a:schemeClr val="bg1"/>
                </a:solidFill>
              </a:rPr>
              <a:t> İşlemlerinin İl İSGB Koordinatörleri </a:t>
            </a:r>
            <a:r>
              <a:rPr lang="tr-TR" sz="4400" dirty="0">
                <a:solidFill>
                  <a:schemeClr val="bg1"/>
                </a:solidFill>
              </a:rPr>
              <a:t>tarafından yapılması,</a:t>
            </a:r>
          </a:p>
        </p:txBody>
      </p:sp>
    </p:spTree>
    <p:extLst>
      <p:ext uri="{BB962C8B-B14F-4D97-AF65-F5344CB8AC3E}">
        <p14:creationId xmlns:p14="http://schemas.microsoft.com/office/powerpoint/2010/main" val="5581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104753"/>
            <a:ext cx="11827526" cy="61863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1"/>
            <a:r>
              <a:rPr lang="tr-TR" altLang="tr-TR" sz="4400" dirty="0" smtClean="0">
                <a:solidFill>
                  <a:schemeClr val="bg1"/>
                </a:solidFill>
              </a:rPr>
              <a:t>9) </a:t>
            </a:r>
            <a:r>
              <a:rPr lang="tr-TR" sz="4400" dirty="0">
                <a:solidFill>
                  <a:schemeClr val="bg1"/>
                </a:solidFill>
              </a:rPr>
              <a:t>İkinci onay/</a:t>
            </a:r>
            <a:r>
              <a:rPr lang="tr-TR" sz="4400" dirty="0" err="1">
                <a:solidFill>
                  <a:schemeClr val="bg1"/>
                </a:solidFill>
              </a:rPr>
              <a:t>red</a:t>
            </a:r>
            <a:r>
              <a:rPr lang="tr-TR" sz="4400" dirty="0">
                <a:solidFill>
                  <a:schemeClr val="bg1"/>
                </a:solidFill>
              </a:rPr>
              <a:t> İşlemi yapılırken, İlçe İSG Büro Yöneticilerinin onay işlemlerinin doğruluğunu teyit edecek şekilde, muhtemel harcamanın sınıflandırmasında kullanılan ekonomik kodların uygunluğu İle ödenek miktarının İhtiyacın karşılanmasında piyasa koşullarının uygunluğu kontrol edilerek, </a:t>
            </a:r>
            <a:r>
              <a:rPr lang="tr-TR" sz="4400" dirty="0" smtClean="0">
                <a:solidFill>
                  <a:schemeClr val="bg1"/>
                </a:solidFill>
              </a:rPr>
              <a:t>hassas bir şekilde karar verilmesi</a:t>
            </a:r>
            <a:endParaRPr lang="tr-TR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104754"/>
            <a:ext cx="11827526" cy="61863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1"/>
            <a:r>
              <a:rPr lang="tr-TR" altLang="tr-TR" sz="4400" dirty="0" smtClean="0">
                <a:solidFill>
                  <a:schemeClr val="bg1"/>
                </a:solidFill>
              </a:rPr>
              <a:t>10) </a:t>
            </a:r>
            <a:r>
              <a:rPr lang="tr-TR" sz="4400" dirty="0">
                <a:solidFill>
                  <a:schemeClr val="bg1"/>
                </a:solidFill>
              </a:rPr>
              <a:t>Bakanlığımız </a:t>
            </a:r>
            <a:r>
              <a:rPr lang="tr-TR" sz="4400" dirty="0" smtClean="0">
                <a:solidFill>
                  <a:schemeClr val="bg1"/>
                </a:solidFill>
              </a:rPr>
              <a:t>Temel </a:t>
            </a:r>
            <a:r>
              <a:rPr lang="tr-TR" sz="4400" dirty="0" err="1" smtClean="0">
                <a:solidFill>
                  <a:schemeClr val="bg1"/>
                </a:solidFill>
              </a:rPr>
              <a:t>Eğt</a:t>
            </a:r>
            <a:r>
              <a:rPr lang="tr-TR" sz="4400" dirty="0" smtClean="0">
                <a:solidFill>
                  <a:schemeClr val="bg1"/>
                </a:solidFill>
              </a:rPr>
              <a:t>. Gen. </a:t>
            </a:r>
            <a:r>
              <a:rPr lang="tr-TR" sz="4400" dirty="0" err="1" smtClean="0">
                <a:solidFill>
                  <a:schemeClr val="bg1"/>
                </a:solidFill>
              </a:rPr>
              <a:t>Müd</a:t>
            </a:r>
            <a:r>
              <a:rPr lang="tr-TR" sz="4400" dirty="0" smtClean="0">
                <a:solidFill>
                  <a:schemeClr val="bg1"/>
                </a:solidFill>
              </a:rPr>
              <a:t>.  ne </a:t>
            </a:r>
            <a:r>
              <a:rPr lang="tr-TR" sz="4400" dirty="0">
                <a:solidFill>
                  <a:schemeClr val="bg1"/>
                </a:solidFill>
              </a:rPr>
              <a:t>bağlı okullarının ödenek ihtiyacı taleplerine ait </a:t>
            </a:r>
            <a:r>
              <a:rPr lang="tr-TR" sz="4400" dirty="0" smtClean="0">
                <a:solidFill>
                  <a:schemeClr val="bg1"/>
                </a:solidFill>
              </a:rPr>
              <a:t>2. </a:t>
            </a:r>
            <a:r>
              <a:rPr lang="tr-TR" sz="4400" dirty="0">
                <a:solidFill>
                  <a:schemeClr val="bg1"/>
                </a:solidFill>
              </a:rPr>
              <a:t>onay işlemini müteakip, </a:t>
            </a:r>
            <a:r>
              <a:rPr lang="tr-TR" sz="4400" dirty="0">
                <a:solidFill>
                  <a:srgbClr val="FF0000"/>
                </a:solidFill>
              </a:rPr>
              <a:t>İl </a:t>
            </a:r>
            <a:r>
              <a:rPr lang="tr-TR" sz="4400" dirty="0" smtClean="0">
                <a:solidFill>
                  <a:srgbClr val="FF0000"/>
                </a:solidFill>
              </a:rPr>
              <a:t>Milli </a:t>
            </a:r>
            <a:r>
              <a:rPr lang="tr-TR" sz="4400" dirty="0">
                <a:solidFill>
                  <a:srgbClr val="FF0000"/>
                </a:solidFill>
              </a:rPr>
              <a:t>Eğitim Müdürlüğü Destek Hizmetleri Şube yetkilisine</a:t>
            </a:r>
            <a:r>
              <a:rPr lang="tr-TR" sz="4400" dirty="0">
                <a:solidFill>
                  <a:schemeClr val="bg1"/>
                </a:solidFill>
              </a:rPr>
              <a:t>, İl MEBBİS yöneticisi tarafından </a:t>
            </a:r>
            <a:r>
              <a:rPr lang="tr-TR" sz="4400" dirty="0" smtClean="0">
                <a:solidFill>
                  <a:schemeClr val="bg1"/>
                </a:solidFill>
              </a:rPr>
              <a:t>tanımlanan</a:t>
            </a:r>
            <a:r>
              <a:rPr lang="tr-TR" sz="4400" i="1" dirty="0" smtClean="0">
                <a:solidFill>
                  <a:schemeClr val="bg1"/>
                </a:solidFill>
              </a:rPr>
              <a:t> </a:t>
            </a:r>
            <a:r>
              <a:rPr lang="tr-TR" sz="4400" b="1" i="1" dirty="0">
                <a:solidFill>
                  <a:schemeClr val="bg1"/>
                </a:solidFill>
              </a:rPr>
              <a:t>(örneğin: </a:t>
            </a:r>
            <a:r>
              <a:rPr lang="tr-TR" sz="4400" b="1" i="1" dirty="0" smtClean="0">
                <a:solidFill>
                  <a:schemeClr val="bg1"/>
                </a:solidFill>
              </a:rPr>
              <a:t>Manisa için</a:t>
            </a:r>
            <a:r>
              <a:rPr lang="tr-TR" sz="4400" b="1" i="1" smtClean="0">
                <a:solidFill>
                  <a:schemeClr val="bg1"/>
                </a:solidFill>
              </a:rPr>
              <a:t>: </a:t>
            </a:r>
            <a:r>
              <a:rPr lang="tr-TR" sz="4400" b="1" i="1" smtClean="0">
                <a:solidFill>
                  <a:schemeClr val="bg1"/>
                </a:solidFill>
              </a:rPr>
              <a:t>ISGOD45 </a:t>
            </a:r>
            <a:r>
              <a:rPr lang="tr-TR" sz="4400" b="1" i="1" dirty="0">
                <a:solidFill>
                  <a:schemeClr val="bg1"/>
                </a:solidFill>
              </a:rPr>
              <a:t>şeklinde)</a:t>
            </a:r>
            <a:r>
              <a:rPr lang="tr-TR" sz="4400" b="1" dirty="0">
                <a:solidFill>
                  <a:schemeClr val="bg1"/>
                </a:solidFill>
              </a:rPr>
              <a:t> </a:t>
            </a:r>
            <a:r>
              <a:rPr lang="tr-TR" sz="4400" dirty="0">
                <a:solidFill>
                  <a:schemeClr val="bg1"/>
                </a:solidFill>
              </a:rPr>
              <a:t>kullanıcı adı ile sisteme giriş yapılarak son onay/</a:t>
            </a:r>
            <a:r>
              <a:rPr lang="tr-TR" sz="4400" dirty="0" err="1">
                <a:solidFill>
                  <a:schemeClr val="bg1"/>
                </a:solidFill>
              </a:rPr>
              <a:t>red</a:t>
            </a:r>
            <a:r>
              <a:rPr lang="tr-TR" sz="4400" dirty="0">
                <a:solidFill>
                  <a:schemeClr val="bg1"/>
                </a:solidFill>
              </a:rPr>
              <a:t> işlemlerinin yapılması,</a:t>
            </a:r>
          </a:p>
        </p:txBody>
      </p:sp>
    </p:spTree>
    <p:extLst>
      <p:ext uri="{BB962C8B-B14F-4D97-AF65-F5344CB8AC3E}">
        <p14:creationId xmlns:p14="http://schemas.microsoft.com/office/powerpoint/2010/main" val="33104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443309"/>
            <a:ext cx="11827526" cy="5509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1"/>
            <a:r>
              <a:rPr lang="tr-TR" altLang="tr-TR" sz="4400" dirty="0" smtClean="0">
                <a:solidFill>
                  <a:schemeClr val="bg1"/>
                </a:solidFill>
              </a:rPr>
              <a:t>11) </a:t>
            </a:r>
            <a:r>
              <a:rPr lang="tr-TR" sz="4400" dirty="0">
                <a:solidFill>
                  <a:schemeClr val="bg1"/>
                </a:solidFill>
              </a:rPr>
              <a:t>Bakanlığımız merkez teşkilatında ödenek gönderiminde; </a:t>
            </a:r>
            <a:r>
              <a:rPr lang="tr-TR" sz="4400" b="1" dirty="0">
                <a:solidFill>
                  <a:schemeClr val="bg1"/>
                </a:solidFill>
              </a:rPr>
              <a:t>Genel </a:t>
            </a:r>
            <a:r>
              <a:rPr lang="tr-TR" sz="4400" b="1" dirty="0" smtClean="0">
                <a:solidFill>
                  <a:schemeClr val="bg1"/>
                </a:solidFill>
              </a:rPr>
              <a:t>Müdürlüklerin/Başkanlıkların </a:t>
            </a:r>
            <a:r>
              <a:rPr lang="tr-TR" sz="4400" dirty="0">
                <a:solidFill>
                  <a:schemeClr val="bg1"/>
                </a:solidFill>
              </a:rPr>
              <a:t>bütçe ve mali kaynakları hakkında görevli Daire Başkanlıklarında yetkilendirilmiş, süreç takip sorumluluğuna sahip uzman tarafından son onay/</a:t>
            </a:r>
            <a:r>
              <a:rPr lang="tr-TR" sz="4400" dirty="0" err="1">
                <a:solidFill>
                  <a:schemeClr val="bg1"/>
                </a:solidFill>
              </a:rPr>
              <a:t>red</a:t>
            </a:r>
            <a:r>
              <a:rPr lang="tr-TR" sz="4400" dirty="0">
                <a:solidFill>
                  <a:schemeClr val="bg1"/>
                </a:solidFill>
              </a:rPr>
              <a:t> işlemlerinin yapılması,</a:t>
            </a:r>
          </a:p>
        </p:txBody>
      </p:sp>
    </p:spTree>
    <p:extLst>
      <p:ext uri="{BB962C8B-B14F-4D97-AF65-F5344CB8AC3E}">
        <p14:creationId xmlns:p14="http://schemas.microsoft.com/office/powerpoint/2010/main" val="349045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1458971"/>
            <a:ext cx="11827526" cy="34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1"/>
            <a:r>
              <a:rPr lang="tr-TR" altLang="tr-TR" sz="4400" dirty="0" smtClean="0">
                <a:solidFill>
                  <a:schemeClr val="bg1"/>
                </a:solidFill>
              </a:rPr>
              <a:t>12) </a:t>
            </a:r>
            <a:r>
              <a:rPr lang="tr-TR" sz="4400" dirty="0">
                <a:solidFill>
                  <a:schemeClr val="bg1"/>
                </a:solidFill>
              </a:rPr>
              <a:t>Bakanlığımız </a:t>
            </a:r>
            <a:r>
              <a:rPr lang="tr-TR" sz="4400" b="1" dirty="0" smtClean="0">
                <a:solidFill>
                  <a:schemeClr val="bg1"/>
                </a:solidFill>
              </a:rPr>
              <a:t>Temel </a:t>
            </a:r>
            <a:r>
              <a:rPr lang="tr-TR" sz="4400" b="1" dirty="0">
                <a:solidFill>
                  <a:schemeClr val="bg1"/>
                </a:solidFill>
              </a:rPr>
              <a:t>Eğitim Genel Müdürlüğü</a:t>
            </a:r>
            <a:r>
              <a:rPr lang="tr-TR" sz="4400" dirty="0">
                <a:solidFill>
                  <a:schemeClr val="bg1"/>
                </a:solidFill>
              </a:rPr>
              <a:t>ne bağlı okulların, </a:t>
            </a:r>
            <a:r>
              <a:rPr lang="tr-TR" sz="4400" b="1" dirty="0">
                <a:solidFill>
                  <a:schemeClr val="bg1"/>
                </a:solidFill>
              </a:rPr>
              <a:t>ödenek İhtiyacının "</a:t>
            </a:r>
            <a:r>
              <a:rPr lang="tr-TR" sz="4400" b="1" dirty="0" err="1">
                <a:solidFill>
                  <a:schemeClr val="bg1"/>
                </a:solidFill>
              </a:rPr>
              <a:t>h"ve</a:t>
            </a:r>
            <a:r>
              <a:rPr lang="tr-TR" sz="4400" b="1" dirty="0">
                <a:solidFill>
                  <a:schemeClr val="bg1"/>
                </a:solidFill>
              </a:rPr>
              <a:t> "</a:t>
            </a:r>
            <a:r>
              <a:rPr lang="tr-TR" sz="4400" b="1" dirty="0" err="1">
                <a:solidFill>
                  <a:schemeClr val="bg1"/>
                </a:solidFill>
              </a:rPr>
              <a:t>i"maddelerindeki</a:t>
            </a:r>
            <a:r>
              <a:rPr lang="tr-TR" sz="4400" b="1" dirty="0">
                <a:solidFill>
                  <a:schemeClr val="bg1"/>
                </a:solidFill>
              </a:rPr>
              <a:t> </a:t>
            </a:r>
            <a:r>
              <a:rPr lang="tr-TR" sz="4400" dirty="0">
                <a:solidFill>
                  <a:schemeClr val="bg1"/>
                </a:solidFill>
              </a:rPr>
              <a:t>esaslara göre son onay/</a:t>
            </a:r>
            <a:r>
              <a:rPr lang="tr-TR" sz="4400" dirty="0" err="1">
                <a:solidFill>
                  <a:schemeClr val="bg1"/>
                </a:solidFill>
              </a:rPr>
              <a:t>red</a:t>
            </a:r>
            <a:r>
              <a:rPr lang="tr-TR" sz="4400" dirty="0">
                <a:solidFill>
                  <a:schemeClr val="bg1"/>
                </a:solidFill>
              </a:rPr>
              <a:t> işlemi yapılırken;</a:t>
            </a:r>
          </a:p>
        </p:txBody>
      </p:sp>
    </p:spTree>
    <p:extLst>
      <p:ext uri="{BB962C8B-B14F-4D97-AF65-F5344CB8AC3E}">
        <p14:creationId xmlns:p14="http://schemas.microsoft.com/office/powerpoint/2010/main" val="28346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1458972"/>
            <a:ext cx="11827526" cy="34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2"/>
            <a:r>
              <a:rPr lang="tr-TR" altLang="tr-TR" sz="4400" b="1" dirty="0">
                <a:solidFill>
                  <a:schemeClr val="bg1"/>
                </a:solidFill>
              </a:rPr>
              <a:t>a</a:t>
            </a:r>
            <a:r>
              <a:rPr lang="tr-TR" altLang="tr-TR" sz="4400" b="1" dirty="0" smtClean="0">
                <a:solidFill>
                  <a:schemeClr val="bg1"/>
                </a:solidFill>
              </a:rPr>
              <a:t>) </a:t>
            </a:r>
            <a:r>
              <a:rPr lang="tr-TR" sz="4400" dirty="0">
                <a:solidFill>
                  <a:schemeClr val="bg1"/>
                </a:solidFill>
              </a:rPr>
              <a:t>Can ve mal güvenliği hususları, ileride telafisi mümkün olmayan durumlar ile İdari ve hukuki süreçlerle karşılaşılmaması için ivedilikle değerlendirme yapılması,</a:t>
            </a:r>
          </a:p>
        </p:txBody>
      </p:sp>
    </p:spTree>
    <p:extLst>
      <p:ext uri="{BB962C8B-B14F-4D97-AF65-F5344CB8AC3E}">
        <p14:creationId xmlns:p14="http://schemas.microsoft.com/office/powerpoint/2010/main" val="232587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WordArt 12"/>
          <p:cNvSpPr>
            <a:spLocks noChangeArrowheads="1" noChangeShapeType="1" noTextEdit="1"/>
          </p:cNvSpPr>
          <p:nvPr/>
        </p:nvSpPr>
        <p:spPr bwMode="auto">
          <a:xfrm>
            <a:off x="231648" y="390144"/>
            <a:ext cx="11631168" cy="54985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5400" b="1" kern="10" dirty="0" smtClean="0">
                <a:ln w="19050">
                  <a:solidFill>
                    <a:schemeClr val="tx1">
                      <a:alpha val="25882"/>
                    </a:schemeClr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MEB</a:t>
            </a:r>
          </a:p>
          <a:p>
            <a:pPr algn="ctr"/>
            <a:r>
              <a:rPr lang="tr-TR" sz="5400" b="1" kern="10" dirty="0" smtClean="0">
                <a:ln w="19050">
                  <a:solidFill>
                    <a:schemeClr val="tx1">
                      <a:alpha val="25882"/>
                    </a:schemeClr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Destek Hizmetleri Genel Müdürlüğü</a:t>
            </a:r>
          </a:p>
          <a:p>
            <a:pPr algn="ctr"/>
            <a:r>
              <a:rPr lang="tr-TR" sz="5400" b="1" kern="10" dirty="0" smtClean="0">
                <a:ln w="19050">
                  <a:solidFill>
                    <a:schemeClr val="tx1">
                      <a:alpha val="25882"/>
                    </a:schemeClr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2018/7 </a:t>
            </a:r>
            <a:r>
              <a:rPr lang="tr-TR" sz="5400" b="1" kern="10" dirty="0" err="1" smtClean="0">
                <a:ln w="19050">
                  <a:solidFill>
                    <a:schemeClr val="tx1">
                      <a:alpha val="25882"/>
                    </a:schemeClr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Nolu</a:t>
            </a:r>
            <a:endParaRPr lang="tr-TR" sz="5400" b="1" kern="10" dirty="0" smtClean="0">
              <a:ln w="19050">
                <a:solidFill>
                  <a:schemeClr val="tx1">
                    <a:alpha val="25882"/>
                  </a:schemeClr>
                </a:solidFill>
                <a:round/>
                <a:headEnd/>
                <a:tailEnd/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tr-TR" sz="5400" b="1" kern="10" dirty="0" smtClean="0">
                <a:ln w="19050">
                  <a:solidFill>
                    <a:schemeClr val="tx1">
                      <a:alpha val="25882"/>
                    </a:schemeClr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Mali İhtiyaçların Yönetimi Genelgesi</a:t>
            </a:r>
            <a:endParaRPr lang="tr-TR" sz="5400" b="1" kern="10" dirty="0">
              <a:ln w="19050">
                <a:solidFill>
                  <a:schemeClr val="tx1">
                    <a:alpha val="25882"/>
                  </a:schemeClr>
                </a:solidFill>
                <a:round/>
                <a:headEnd/>
                <a:tailEnd/>
              </a:ln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219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1797527"/>
            <a:ext cx="11827526" cy="28007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2"/>
            <a:r>
              <a:rPr lang="tr-TR" altLang="tr-TR" sz="4400" b="1" dirty="0" smtClean="0">
                <a:solidFill>
                  <a:schemeClr val="bg1"/>
                </a:solidFill>
              </a:rPr>
              <a:t>b) </a:t>
            </a:r>
            <a:r>
              <a:rPr lang="tr-TR" sz="4400" dirty="0">
                <a:solidFill>
                  <a:schemeClr val="bg1"/>
                </a:solidFill>
              </a:rPr>
              <a:t>Ödenek talebine ilişkin sistemdeki veriler değerlendirirken, üst amirlerle paylaşılarak karar verilmesi gereken hususlara dikkat edilmesi,</a:t>
            </a:r>
          </a:p>
        </p:txBody>
      </p:sp>
    </p:spTree>
    <p:extLst>
      <p:ext uri="{BB962C8B-B14F-4D97-AF65-F5344CB8AC3E}">
        <p14:creationId xmlns:p14="http://schemas.microsoft.com/office/powerpoint/2010/main" val="334741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2136082"/>
            <a:ext cx="11827526" cy="2123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2"/>
            <a:r>
              <a:rPr lang="tr-TR" altLang="tr-TR" sz="4400" b="1" dirty="0">
                <a:solidFill>
                  <a:schemeClr val="bg1"/>
                </a:solidFill>
              </a:rPr>
              <a:t>c</a:t>
            </a:r>
            <a:r>
              <a:rPr lang="tr-TR" altLang="tr-TR" sz="4400" b="1" dirty="0" smtClean="0">
                <a:solidFill>
                  <a:schemeClr val="bg1"/>
                </a:solidFill>
              </a:rPr>
              <a:t>)</a:t>
            </a:r>
            <a:r>
              <a:rPr lang="tr-TR" sz="4400" b="1" dirty="0">
                <a:solidFill>
                  <a:schemeClr val="bg1"/>
                </a:solidFill>
              </a:rPr>
              <a:t> </a:t>
            </a:r>
            <a:r>
              <a:rPr lang="tr-TR" sz="4400" dirty="0" err="1">
                <a:solidFill>
                  <a:schemeClr val="bg1"/>
                </a:solidFill>
              </a:rPr>
              <a:t>Red</a:t>
            </a:r>
            <a:r>
              <a:rPr lang="tr-TR" sz="4400" dirty="0">
                <a:solidFill>
                  <a:schemeClr val="bg1"/>
                </a:solidFill>
              </a:rPr>
              <a:t> işlemi yapılırken, sistemde açıklama kısmına </a:t>
            </a:r>
            <a:r>
              <a:rPr lang="tr-TR" sz="4400" b="1" dirty="0">
                <a:solidFill>
                  <a:schemeClr val="bg1"/>
                </a:solidFill>
              </a:rPr>
              <a:t>mutlaka </a:t>
            </a:r>
            <a:r>
              <a:rPr lang="tr-TR" sz="4400" b="1" dirty="0" err="1">
                <a:solidFill>
                  <a:schemeClr val="bg1"/>
                </a:solidFill>
              </a:rPr>
              <a:t>red</a:t>
            </a:r>
            <a:r>
              <a:rPr lang="tr-TR" sz="4400" b="1" dirty="0">
                <a:solidFill>
                  <a:schemeClr val="bg1"/>
                </a:solidFill>
              </a:rPr>
              <a:t> gerekçesinin yazılması</a:t>
            </a:r>
            <a:r>
              <a:rPr lang="tr-TR" sz="4400" dirty="0" smtClean="0">
                <a:solidFill>
                  <a:schemeClr val="bg1"/>
                </a:solidFill>
              </a:rPr>
              <a:t>,</a:t>
            </a:r>
            <a:endParaRPr lang="tr-TR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81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2136082"/>
            <a:ext cx="11827526" cy="2123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2"/>
            <a:r>
              <a:rPr lang="tr-TR" altLang="tr-TR" sz="4400" b="1" dirty="0" smtClean="0">
                <a:solidFill>
                  <a:schemeClr val="bg1"/>
                </a:solidFill>
              </a:rPr>
              <a:t>d)</a:t>
            </a:r>
            <a:r>
              <a:rPr lang="tr-TR" sz="4400" b="1" dirty="0" smtClean="0">
                <a:solidFill>
                  <a:schemeClr val="bg1"/>
                </a:solidFill>
              </a:rPr>
              <a:t> </a:t>
            </a:r>
            <a:r>
              <a:rPr lang="tr-TR" sz="4400" dirty="0">
                <a:solidFill>
                  <a:schemeClr val="bg1"/>
                </a:solidFill>
              </a:rPr>
              <a:t>Onay İşlemi yapılırken, gönderilecek ödeneğe ait evrak kayıt tarih ve sayısının yazılması,</a:t>
            </a:r>
          </a:p>
        </p:txBody>
      </p:sp>
    </p:spTree>
    <p:extLst>
      <p:ext uri="{BB962C8B-B14F-4D97-AF65-F5344CB8AC3E}">
        <p14:creationId xmlns:p14="http://schemas.microsoft.com/office/powerpoint/2010/main" val="280344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2136082"/>
            <a:ext cx="11827526" cy="2123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2"/>
            <a:r>
              <a:rPr lang="tr-TR" altLang="tr-TR" sz="4400" b="1" dirty="0">
                <a:solidFill>
                  <a:schemeClr val="bg1"/>
                </a:solidFill>
              </a:rPr>
              <a:t>e</a:t>
            </a:r>
            <a:r>
              <a:rPr lang="tr-TR" altLang="tr-TR" sz="4400" b="1" dirty="0" smtClean="0">
                <a:solidFill>
                  <a:schemeClr val="bg1"/>
                </a:solidFill>
              </a:rPr>
              <a:t>)</a:t>
            </a:r>
            <a:r>
              <a:rPr lang="tr-TR" sz="4400" b="1" dirty="0" smtClean="0">
                <a:solidFill>
                  <a:schemeClr val="bg1"/>
                </a:solidFill>
              </a:rPr>
              <a:t> </a:t>
            </a:r>
            <a:r>
              <a:rPr lang="tr-TR" sz="4400" dirty="0">
                <a:solidFill>
                  <a:schemeClr val="bg1"/>
                </a:solidFill>
              </a:rPr>
              <a:t>Uygun olmayan ödenek kalemi ve görev alanı dışında sehven gelen taleplerin İvedilikle </a:t>
            </a:r>
            <a:r>
              <a:rPr lang="tr-TR" sz="4400" dirty="0" err="1">
                <a:solidFill>
                  <a:schemeClr val="bg1"/>
                </a:solidFill>
              </a:rPr>
              <a:t>red</a:t>
            </a:r>
            <a:r>
              <a:rPr lang="tr-TR" sz="4400" dirty="0">
                <a:solidFill>
                  <a:schemeClr val="bg1"/>
                </a:solidFill>
              </a:rPr>
              <a:t> edilmesi,</a:t>
            </a:r>
          </a:p>
        </p:txBody>
      </p:sp>
    </p:spTree>
    <p:extLst>
      <p:ext uri="{BB962C8B-B14F-4D97-AF65-F5344CB8AC3E}">
        <p14:creationId xmlns:p14="http://schemas.microsoft.com/office/powerpoint/2010/main" val="40739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1797528"/>
            <a:ext cx="11827526" cy="28007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2"/>
            <a:r>
              <a:rPr lang="tr-TR" altLang="tr-TR" sz="4400" b="1" dirty="0" smtClean="0">
                <a:solidFill>
                  <a:schemeClr val="bg1"/>
                </a:solidFill>
              </a:rPr>
              <a:t>f)</a:t>
            </a:r>
            <a:r>
              <a:rPr lang="tr-TR" sz="4400" b="1" dirty="0" smtClean="0">
                <a:solidFill>
                  <a:schemeClr val="bg1"/>
                </a:solidFill>
              </a:rPr>
              <a:t> </a:t>
            </a:r>
            <a:r>
              <a:rPr lang="tr-TR" sz="4400" dirty="0">
                <a:solidFill>
                  <a:schemeClr val="bg1"/>
                </a:solidFill>
              </a:rPr>
              <a:t>Talep edilen ödenek ihtiyaç miktarlarının karşılanabilir düzeyde olmasına ve piyasa şartlarına uygunluğuna dikkat edilmesi,</a:t>
            </a:r>
          </a:p>
        </p:txBody>
      </p:sp>
    </p:spTree>
    <p:extLst>
      <p:ext uri="{BB962C8B-B14F-4D97-AF65-F5344CB8AC3E}">
        <p14:creationId xmlns:p14="http://schemas.microsoft.com/office/powerpoint/2010/main" val="10899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443312"/>
            <a:ext cx="11827526" cy="5509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2"/>
            <a:r>
              <a:rPr lang="tr-TR" altLang="tr-TR" sz="4400" b="1" dirty="0">
                <a:solidFill>
                  <a:schemeClr val="bg1"/>
                </a:solidFill>
              </a:rPr>
              <a:t>g</a:t>
            </a:r>
            <a:r>
              <a:rPr lang="tr-TR" altLang="tr-TR" sz="4400" b="1" dirty="0" smtClean="0">
                <a:solidFill>
                  <a:schemeClr val="bg1"/>
                </a:solidFill>
              </a:rPr>
              <a:t>)</a:t>
            </a:r>
            <a:r>
              <a:rPr lang="tr-TR" sz="4400" b="1" dirty="0" smtClean="0">
                <a:solidFill>
                  <a:schemeClr val="bg1"/>
                </a:solidFill>
              </a:rPr>
              <a:t> </a:t>
            </a:r>
            <a:r>
              <a:rPr lang="tr-TR" sz="4400" b="1" dirty="0">
                <a:solidFill>
                  <a:schemeClr val="bg1"/>
                </a:solidFill>
              </a:rPr>
              <a:t>İlçe İSG Büro Yöneticileri ve İl İSGB Koordinatörlerince; ödenek gönderilen risklerin ortadan kaldırıldığına veya risk skorunun kabul edilebilir seviyeye indirgendiğine dair araştırma ve saha gözetimlerinin yapılması</a:t>
            </a:r>
            <a:r>
              <a:rPr lang="tr-TR" sz="4400" dirty="0">
                <a:solidFill>
                  <a:schemeClr val="bg1"/>
                </a:solidFill>
              </a:rPr>
              <a:t>, risk değerlendirme revizyon işleminin gerçekleştirilmesi,</a:t>
            </a:r>
          </a:p>
        </p:txBody>
      </p:sp>
    </p:spTree>
    <p:extLst>
      <p:ext uri="{BB962C8B-B14F-4D97-AF65-F5344CB8AC3E}">
        <p14:creationId xmlns:p14="http://schemas.microsoft.com/office/powerpoint/2010/main" val="6322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1120420"/>
            <a:ext cx="11827526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2"/>
            <a:r>
              <a:rPr lang="tr-TR" altLang="tr-TR" sz="4400" b="1" dirty="0" smtClean="0">
                <a:solidFill>
                  <a:schemeClr val="bg1"/>
                </a:solidFill>
              </a:rPr>
              <a:t>h)</a:t>
            </a:r>
            <a:r>
              <a:rPr lang="tr-TR" sz="4400" b="1" dirty="0" smtClean="0">
                <a:solidFill>
                  <a:schemeClr val="bg1"/>
                </a:solidFill>
              </a:rPr>
              <a:t> </a:t>
            </a:r>
            <a:r>
              <a:rPr lang="tr-TR" sz="4400" dirty="0">
                <a:solidFill>
                  <a:schemeClr val="bg1"/>
                </a:solidFill>
              </a:rPr>
              <a:t>Mali yıl sonunda, bütün onay/</a:t>
            </a:r>
            <a:r>
              <a:rPr lang="tr-TR" sz="4400" dirty="0" err="1">
                <a:solidFill>
                  <a:schemeClr val="bg1"/>
                </a:solidFill>
              </a:rPr>
              <a:t>red</a:t>
            </a:r>
            <a:r>
              <a:rPr lang="tr-TR" sz="4400" dirty="0">
                <a:solidFill>
                  <a:schemeClr val="bg1"/>
                </a:solidFill>
              </a:rPr>
              <a:t> yetkililerince, </a:t>
            </a:r>
            <a:r>
              <a:rPr lang="tr-TR" sz="4400" dirty="0" smtClean="0">
                <a:solidFill>
                  <a:schemeClr val="bg1"/>
                </a:solidFill>
              </a:rPr>
              <a:t>gönderilen veya gönderilemeyen </a:t>
            </a:r>
            <a:r>
              <a:rPr lang="tr-TR" sz="4400" dirty="0">
                <a:solidFill>
                  <a:schemeClr val="bg1"/>
                </a:solidFill>
              </a:rPr>
              <a:t>ödenek miktarlarına ait icmal listesinin sistem üzerinden oluşturularak onaylı suretlerinin muhafaza edilmesi,</a:t>
            </a:r>
          </a:p>
        </p:txBody>
      </p:sp>
    </p:spTree>
    <p:extLst>
      <p:ext uri="{BB962C8B-B14F-4D97-AF65-F5344CB8AC3E}">
        <p14:creationId xmlns:p14="http://schemas.microsoft.com/office/powerpoint/2010/main" val="30165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481442"/>
            <a:ext cx="11827526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2"/>
            <a:r>
              <a:rPr lang="tr-TR" altLang="tr-TR" sz="4400" b="1" dirty="0">
                <a:solidFill>
                  <a:schemeClr val="bg1"/>
                </a:solidFill>
              </a:rPr>
              <a:t>i</a:t>
            </a:r>
            <a:r>
              <a:rPr lang="tr-TR" altLang="tr-TR" sz="4400" b="1" dirty="0" smtClean="0">
                <a:solidFill>
                  <a:schemeClr val="bg1"/>
                </a:solidFill>
              </a:rPr>
              <a:t>)</a:t>
            </a:r>
            <a:r>
              <a:rPr lang="tr-TR" sz="4400" b="1" dirty="0" smtClean="0">
                <a:solidFill>
                  <a:schemeClr val="bg1"/>
                </a:solidFill>
              </a:rPr>
              <a:t> </a:t>
            </a:r>
            <a:r>
              <a:rPr lang="tr-TR" sz="4400" dirty="0">
                <a:solidFill>
                  <a:schemeClr val="bg1"/>
                </a:solidFill>
              </a:rPr>
              <a:t>Bilgi girişinde ve diğer tüm aşamalarda oluşacak aksaklıkların</a:t>
            </a:r>
            <a:r>
              <a:rPr lang="tr-TR" sz="4400" b="1" dirty="0">
                <a:solidFill>
                  <a:schemeClr val="bg1"/>
                </a:solidFill>
              </a:rPr>
              <a:t> İl İSGB </a:t>
            </a:r>
            <a:r>
              <a:rPr lang="tr-TR" sz="4400" b="1" dirty="0" smtClean="0">
                <a:solidFill>
                  <a:schemeClr val="bg1"/>
                </a:solidFill>
              </a:rPr>
              <a:t>Koordinatörlerince</a:t>
            </a:r>
            <a:r>
              <a:rPr lang="tr-TR" sz="4400" dirty="0" smtClean="0">
                <a:solidFill>
                  <a:schemeClr val="bg1"/>
                </a:solidFill>
              </a:rPr>
              <a:t> </a:t>
            </a:r>
            <a:r>
              <a:rPr lang="tr-TR" sz="4400" dirty="0">
                <a:solidFill>
                  <a:schemeClr val="bg1"/>
                </a:solidFill>
              </a:rPr>
              <a:t>Merkez </a:t>
            </a:r>
            <a:r>
              <a:rPr lang="tr-TR" sz="4400" dirty="0" err="1" smtClean="0">
                <a:solidFill>
                  <a:schemeClr val="bg1"/>
                </a:solidFill>
              </a:rPr>
              <a:t>İSGB’nin</a:t>
            </a:r>
            <a:r>
              <a:rPr lang="tr-TR" sz="4400" dirty="0" smtClean="0">
                <a:solidFill>
                  <a:schemeClr val="bg1"/>
                </a:solidFill>
              </a:rPr>
              <a:t> </a:t>
            </a:r>
            <a:r>
              <a:rPr lang="tr-TR" sz="4400" dirty="0">
                <a:solidFill>
                  <a:schemeClr val="bg1"/>
                </a:solidFill>
              </a:rPr>
              <a:t>elektronik posta adresine bildirilmesi, uygulamada birlik ve koordinasyonun </a:t>
            </a:r>
            <a:r>
              <a:rPr lang="tr-TR" sz="4400" dirty="0" smtClean="0">
                <a:solidFill>
                  <a:schemeClr val="bg1"/>
                </a:solidFill>
              </a:rPr>
              <a:t>sağlanması,</a:t>
            </a:r>
            <a:endParaRPr lang="tr-TR" sz="4400" dirty="0">
              <a:solidFill>
                <a:schemeClr val="bg1"/>
              </a:solidFill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99152" y="4881765"/>
            <a:ext cx="11975335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2" algn="ctr"/>
            <a:r>
              <a:rPr lang="tr-TR" sz="4400" b="1" i="1" dirty="0">
                <a:solidFill>
                  <a:srgbClr val="FF0000"/>
                </a:solidFill>
              </a:rPr>
              <a:t>hususlarına uygun olarak süreçlerin yönetilmesi gerekmektedir</a:t>
            </a:r>
            <a:r>
              <a:rPr lang="tr-TR" sz="4400" b="1" i="1" dirty="0" smtClean="0">
                <a:solidFill>
                  <a:srgbClr val="FF0000"/>
                </a:solidFill>
              </a:rPr>
              <a:t>.</a:t>
            </a:r>
            <a:endParaRPr lang="tr-TR" sz="4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3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73980"/>
            <a:ext cx="11827526" cy="62478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r>
              <a:rPr lang="tr-TR" sz="4000" dirty="0">
                <a:solidFill>
                  <a:schemeClr val="accent6">
                    <a:lumMod val="75000"/>
                  </a:schemeClr>
                </a:solidFill>
              </a:rPr>
              <a:t>Bakanlığımız ISG hizmetlerinin sürdürülmesinde ortaya çıkacak idari ve hukuki iş ve işlemlerin dikkate alınarak, kamu zararı oluşumuna sebebiyet verilmeden, kamu kaynaklarının; </a:t>
            </a:r>
            <a:r>
              <a:rPr lang="tr-TR" sz="4000" b="1" dirty="0">
                <a:solidFill>
                  <a:schemeClr val="accent6">
                    <a:lumMod val="75000"/>
                  </a:schemeClr>
                </a:solidFill>
              </a:rPr>
              <a:t>yerinde, etkin ve verimli kullanılmasına dikkat edilerek, </a:t>
            </a:r>
            <a:r>
              <a:rPr lang="tr-TR" sz="4000" b="1" dirty="0" smtClean="0">
                <a:solidFill>
                  <a:schemeClr val="accent6">
                    <a:lumMod val="75000"/>
                  </a:schemeClr>
                </a:solidFill>
              </a:rPr>
              <a:t>okul/kurumların </a:t>
            </a:r>
            <a:r>
              <a:rPr lang="tr-TR" sz="4000" b="1" dirty="0">
                <a:solidFill>
                  <a:schemeClr val="accent6">
                    <a:lumMod val="75000"/>
                  </a:schemeClr>
                </a:solidFill>
              </a:rPr>
              <a:t>risk değerlendirmeleri sonucu belirlenen uygunsuzlukların giderilmesi için ödenek ihtiyaçlarının belirlenmesi, </a:t>
            </a:r>
            <a:r>
              <a:rPr lang="tr-TR" sz="4000" dirty="0">
                <a:solidFill>
                  <a:schemeClr val="accent6">
                    <a:lumMod val="75000"/>
                  </a:schemeClr>
                </a:solidFill>
              </a:rPr>
              <a:t>süreçlerin yönetimi ve </a:t>
            </a:r>
            <a:r>
              <a:rPr lang="tr-TR" sz="4000" dirty="0" smtClean="0">
                <a:solidFill>
                  <a:schemeClr val="accent6">
                    <a:lumMod val="75000"/>
                  </a:schemeClr>
                </a:solidFill>
              </a:rPr>
              <a:t>takibi </a:t>
            </a:r>
            <a:r>
              <a:rPr lang="tr-TR" sz="4000" dirty="0">
                <a:solidFill>
                  <a:schemeClr val="accent6">
                    <a:lumMod val="75000"/>
                  </a:schemeClr>
                </a:solidFill>
              </a:rPr>
              <a:t>açısından önemli </a:t>
            </a:r>
            <a:r>
              <a:rPr lang="tr-TR" sz="4000" dirty="0" smtClean="0">
                <a:solidFill>
                  <a:schemeClr val="accent6">
                    <a:lumMod val="75000"/>
                  </a:schemeClr>
                </a:solidFill>
              </a:rPr>
              <a:t>görülmektedir.</a:t>
            </a:r>
            <a:endParaRPr lang="tr-T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4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6961" y="2690083"/>
            <a:ext cx="11827526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tr-TR" sz="6000" b="1" dirty="0" smtClean="0">
                <a:solidFill>
                  <a:schemeClr val="accent6">
                    <a:lumMod val="75000"/>
                  </a:schemeClr>
                </a:solidFill>
              </a:rPr>
              <a:t>SONUÇ</a:t>
            </a:r>
            <a:endParaRPr lang="tr-TR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43358" y="838848"/>
            <a:ext cx="11214529" cy="4770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algn="l" eaLnBrk="0" hangingPunct="0"/>
            <a:r>
              <a:rPr lang="tr-TR" altLang="tr-TR" sz="4000" dirty="0" smtClean="0">
                <a:solidFill>
                  <a:schemeClr val="bg1"/>
                </a:solidFill>
              </a:rPr>
              <a:t>	Okul ve Kurumlarımızda İSG uygulamaları </a:t>
            </a:r>
            <a:r>
              <a:rPr lang="tr-TR" altLang="tr-TR" sz="4000" b="1" dirty="0" smtClean="0">
                <a:solidFill>
                  <a:schemeClr val="bg1"/>
                </a:solidFill>
              </a:rPr>
              <a:t>6331 sayılı İSG Kanunu </a:t>
            </a:r>
            <a:r>
              <a:rPr lang="tr-TR" altLang="tr-TR" sz="4000" dirty="0" smtClean="0">
                <a:solidFill>
                  <a:schemeClr val="bg1"/>
                </a:solidFill>
              </a:rPr>
              <a:t>ve </a:t>
            </a:r>
            <a:r>
              <a:rPr lang="tr-TR" altLang="tr-TR" sz="4000" b="1" dirty="0" smtClean="0">
                <a:solidFill>
                  <a:schemeClr val="bg1"/>
                </a:solidFill>
              </a:rPr>
              <a:t>MEB 2014/16 </a:t>
            </a:r>
            <a:r>
              <a:rPr lang="tr-TR" altLang="tr-TR" sz="4000" b="1" dirty="0" err="1" smtClean="0">
                <a:solidFill>
                  <a:schemeClr val="bg1"/>
                </a:solidFill>
              </a:rPr>
              <a:t>nolu</a:t>
            </a:r>
            <a:r>
              <a:rPr lang="tr-TR" altLang="tr-TR" sz="4000" b="1" dirty="0" smtClean="0">
                <a:solidFill>
                  <a:schemeClr val="bg1"/>
                </a:solidFill>
              </a:rPr>
              <a:t> Genelge </a:t>
            </a:r>
            <a:r>
              <a:rPr lang="tr-TR" altLang="tr-TR" sz="4000" dirty="0" smtClean="0">
                <a:solidFill>
                  <a:schemeClr val="bg1"/>
                </a:solidFill>
              </a:rPr>
              <a:t>hükümleri doğrultusunda yürütülmektedir. </a:t>
            </a:r>
          </a:p>
          <a:p>
            <a:pPr algn="l" eaLnBrk="0" hangingPunct="0"/>
            <a:endParaRPr lang="tr-TR" altLang="tr-TR" sz="2000" dirty="0" smtClean="0">
              <a:solidFill>
                <a:schemeClr val="bg1"/>
              </a:solidFill>
            </a:endParaRPr>
          </a:p>
          <a:p>
            <a:pPr algn="l" eaLnBrk="0" hangingPunct="0"/>
            <a:r>
              <a:rPr lang="tr-TR" altLang="tr-TR" sz="4000" dirty="0">
                <a:solidFill>
                  <a:schemeClr val="bg1"/>
                </a:solidFill>
              </a:rPr>
              <a:t>	</a:t>
            </a:r>
            <a:r>
              <a:rPr lang="tr-TR" altLang="tr-TR" sz="4000" dirty="0" smtClean="0">
                <a:solidFill>
                  <a:schemeClr val="bg1"/>
                </a:solidFill>
              </a:rPr>
              <a:t>Bakanlığımızda son olarak </a:t>
            </a:r>
            <a:r>
              <a:rPr lang="tr-TR" altLang="tr-TR" sz="4000" b="1" dirty="0" smtClean="0">
                <a:solidFill>
                  <a:schemeClr val="bg1"/>
                </a:solidFill>
              </a:rPr>
              <a:t>İşyeri Sağlık ve Güvenlik Birimi Daire Başkanlığı </a:t>
            </a:r>
            <a:r>
              <a:rPr lang="tr-TR" altLang="tr-TR" sz="4000" dirty="0" smtClean="0">
                <a:solidFill>
                  <a:schemeClr val="bg1"/>
                </a:solidFill>
              </a:rPr>
              <a:t>kurularak, bakanlığımızın politikaları belirlenmektedir.</a:t>
            </a:r>
            <a:endParaRPr lang="tr-TR" altLang="tr-T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46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3" t="1793" r="153" b="4300"/>
          <a:stretch/>
        </p:blipFill>
        <p:spPr>
          <a:xfrm>
            <a:off x="1961002" y="242371"/>
            <a:ext cx="7216049" cy="612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03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46961" y="1920641"/>
            <a:ext cx="11827526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marL="571500" indent="-571500">
              <a:buFontTx/>
              <a:buChar char="-"/>
            </a:pPr>
            <a:r>
              <a:rPr lang="tr-TR" sz="4000" dirty="0" smtClean="0">
                <a:solidFill>
                  <a:schemeClr val="accent6">
                    <a:lumMod val="75000"/>
                  </a:schemeClr>
                </a:solidFill>
              </a:rPr>
              <a:t>Periyodik kontroller için ödenek talebinde bulunulmayacak.</a:t>
            </a:r>
          </a:p>
          <a:p>
            <a:pPr marL="457200" indent="-457200">
              <a:buFontTx/>
              <a:buChar char="-"/>
            </a:pPr>
            <a:r>
              <a:rPr lang="tr-TR" sz="4000" dirty="0" smtClean="0">
                <a:solidFill>
                  <a:schemeClr val="accent6">
                    <a:lumMod val="75000"/>
                  </a:schemeClr>
                </a:solidFill>
              </a:rPr>
              <a:t>Ortam ölçümleri için ödenek talebinde bulunulmayacak</a:t>
            </a:r>
          </a:p>
        </p:txBody>
      </p:sp>
    </p:spTree>
    <p:extLst>
      <p:ext uri="{BB962C8B-B14F-4D97-AF65-F5344CB8AC3E}">
        <p14:creationId xmlns:p14="http://schemas.microsoft.com/office/powerpoint/2010/main" val="16961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40795" y="542074"/>
            <a:ext cx="9020998" cy="56323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algn="l" eaLnBrk="0" hangingPunct="0"/>
            <a:r>
              <a:rPr lang="tr-TR" altLang="tr-TR" sz="4000" dirty="0" smtClean="0">
                <a:solidFill>
                  <a:schemeClr val="bg1"/>
                </a:solidFill>
              </a:rPr>
              <a:t>	Okul ve Kurumlarımızda oluşturulan ‘</a:t>
            </a:r>
            <a:r>
              <a:rPr lang="tr-TR" altLang="tr-TR" sz="4000" b="1" dirty="0" smtClean="0">
                <a:solidFill>
                  <a:schemeClr val="bg1"/>
                </a:solidFill>
              </a:rPr>
              <a:t>Risk Değerlendirme Ekipleri</a:t>
            </a:r>
            <a:r>
              <a:rPr lang="tr-TR" altLang="tr-TR" sz="4000" dirty="0" smtClean="0">
                <a:solidFill>
                  <a:schemeClr val="bg1"/>
                </a:solidFill>
              </a:rPr>
              <a:t>’ tarafından, </a:t>
            </a:r>
            <a:r>
              <a:rPr lang="tr-TR" altLang="tr-TR" sz="4000" dirty="0" smtClean="0">
                <a:solidFill>
                  <a:srgbClr val="FF0000"/>
                </a:solidFill>
              </a:rPr>
              <a:t>İlçe İSG İş Güvenliği Uzmanlarının nezaretinde</a:t>
            </a:r>
            <a:r>
              <a:rPr lang="tr-TR" altLang="tr-TR" sz="4000" dirty="0" smtClean="0">
                <a:solidFill>
                  <a:schemeClr val="bg1"/>
                </a:solidFill>
              </a:rPr>
              <a:t>, işveren/işveren vekillerimizin koordinesinde, var olan riskler değerlendirilerek, MEBBİS İSG modülüne </a:t>
            </a:r>
            <a:r>
              <a:rPr lang="tr-TR" altLang="tr-TR" sz="4000" b="1" dirty="0" smtClean="0">
                <a:solidFill>
                  <a:schemeClr val="bg1"/>
                </a:solidFill>
              </a:rPr>
              <a:t>veri girişleri </a:t>
            </a:r>
            <a:r>
              <a:rPr lang="tr-TR" altLang="tr-TR" sz="4000" dirty="0" smtClean="0">
                <a:solidFill>
                  <a:schemeClr val="bg1"/>
                </a:solidFill>
              </a:rPr>
              <a:t>yapılmaktadır.</a:t>
            </a:r>
            <a:endParaRPr lang="tr-TR" altLang="tr-TR" sz="4000" dirty="0">
              <a:solidFill>
                <a:schemeClr val="bg1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7674" y="1101138"/>
            <a:ext cx="2233141" cy="464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73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84863" y="531074"/>
            <a:ext cx="10993018" cy="53860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algn="l" eaLnBrk="0" hangingPunct="0"/>
            <a:r>
              <a:rPr lang="tr-TR" altLang="tr-TR" sz="4000" dirty="0" smtClean="0">
                <a:solidFill>
                  <a:schemeClr val="bg1"/>
                </a:solidFill>
              </a:rPr>
              <a:t>	MEBBİS İSG modülüne yapılan veri girişlerinin (tehlikeli durum) giderilmesi için mali kaynağa ihtiyaç duyulmaktadır.</a:t>
            </a:r>
          </a:p>
          <a:p>
            <a:pPr algn="l" eaLnBrk="0" hangingPunct="0"/>
            <a:endParaRPr lang="tr-TR" altLang="tr-TR" sz="2400" dirty="0" smtClean="0">
              <a:solidFill>
                <a:schemeClr val="bg1"/>
              </a:solidFill>
            </a:endParaRPr>
          </a:p>
          <a:p>
            <a:pPr algn="l" eaLnBrk="0" hangingPunct="0"/>
            <a:r>
              <a:rPr lang="tr-TR" altLang="tr-TR" sz="4000" dirty="0">
                <a:solidFill>
                  <a:schemeClr val="bg1"/>
                </a:solidFill>
              </a:rPr>
              <a:t>	</a:t>
            </a:r>
            <a:r>
              <a:rPr lang="tr-TR" altLang="tr-TR" sz="4000" dirty="0" smtClean="0">
                <a:solidFill>
                  <a:schemeClr val="bg1"/>
                </a:solidFill>
              </a:rPr>
              <a:t>Mali ihtiyaçların ciddi ve yakın tehlike arz etmesi durumu dikkate alınarak bakanlığımızca karşılanabilmesi amacıyla, MEBBİS İSG modülü </a:t>
            </a:r>
            <a:r>
              <a:rPr lang="tr-TR" altLang="tr-TR" sz="4000" b="1" dirty="0" smtClean="0">
                <a:solidFill>
                  <a:schemeClr val="bg1"/>
                </a:solidFill>
              </a:rPr>
              <a:t>‘Kurum Risk Tabanlı Ödenek Girişi’ </a:t>
            </a:r>
            <a:r>
              <a:rPr lang="tr-TR" altLang="tr-TR" sz="4000" dirty="0" smtClean="0">
                <a:solidFill>
                  <a:schemeClr val="bg1"/>
                </a:solidFill>
              </a:rPr>
              <a:t>ekranı kullanıma açılmıştır.</a:t>
            </a:r>
            <a:endParaRPr lang="tr-TR" altLang="tr-T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3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84863" y="715743"/>
            <a:ext cx="11081152" cy="50167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algn="l" eaLnBrk="0" hangingPunct="0"/>
            <a:r>
              <a:rPr lang="tr-TR" altLang="tr-TR" sz="4000" dirty="0" smtClean="0">
                <a:solidFill>
                  <a:schemeClr val="bg1"/>
                </a:solidFill>
              </a:rPr>
              <a:t>	Okul ve Kurumlarca MEBBİS İSG modülündeki ‘Kurum Risk Tabanlı Ödenek Girişi’ ne yapılan taleplerin yönetiminde </a:t>
            </a:r>
            <a:r>
              <a:rPr lang="tr-TR" altLang="tr-TR" sz="4000" b="1" dirty="0" smtClean="0">
                <a:solidFill>
                  <a:schemeClr val="bg1"/>
                </a:solidFill>
              </a:rPr>
              <a:t>5018 sayılı Kamu Mali Yönetimi ve Kontrol Kanunu </a:t>
            </a:r>
            <a:r>
              <a:rPr lang="tr-TR" altLang="tr-TR" sz="4000" dirty="0" smtClean="0">
                <a:solidFill>
                  <a:schemeClr val="bg1"/>
                </a:solidFill>
              </a:rPr>
              <a:t>ile Bakanlığımız İnşaat ve Emlak Dairesi Başkanlığının </a:t>
            </a:r>
            <a:r>
              <a:rPr lang="tr-TR" altLang="tr-TR" sz="4000" b="1" dirty="0" smtClean="0">
                <a:solidFill>
                  <a:schemeClr val="bg1"/>
                </a:solidFill>
              </a:rPr>
              <a:t>2018/7 </a:t>
            </a:r>
            <a:r>
              <a:rPr lang="tr-TR" altLang="tr-TR" sz="4000" b="1" dirty="0" err="1" smtClean="0">
                <a:solidFill>
                  <a:schemeClr val="bg1"/>
                </a:solidFill>
              </a:rPr>
              <a:t>nolu</a:t>
            </a:r>
            <a:r>
              <a:rPr lang="tr-TR" altLang="tr-TR" sz="4000" b="1" dirty="0" smtClean="0">
                <a:solidFill>
                  <a:schemeClr val="bg1"/>
                </a:solidFill>
              </a:rPr>
              <a:t> Genelgesi </a:t>
            </a:r>
            <a:r>
              <a:rPr lang="tr-TR" altLang="tr-TR" sz="4000" dirty="0" smtClean="0">
                <a:solidFill>
                  <a:schemeClr val="bg1"/>
                </a:solidFill>
              </a:rPr>
              <a:t>hükümleri doğrultusunda aşağıdaki hususlara dikkat edilmesi gerekmektedir.  </a:t>
            </a:r>
            <a:endParaRPr lang="tr-TR" altLang="tr-T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84863" y="1485186"/>
            <a:ext cx="11081152" cy="34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algn="l" eaLnBrk="0" hangingPunct="0"/>
            <a:r>
              <a:rPr lang="tr-TR" altLang="tr-TR" sz="4400" dirty="0" smtClean="0">
                <a:solidFill>
                  <a:schemeClr val="bg1"/>
                </a:solidFill>
              </a:rPr>
              <a:t>	1) Risklerin giderilmesi için belirlenen makul süre (</a:t>
            </a:r>
            <a:r>
              <a:rPr lang="tr-TR" altLang="tr-TR" sz="4400" b="1" dirty="0" err="1" smtClean="0">
                <a:solidFill>
                  <a:schemeClr val="bg1"/>
                </a:solidFill>
              </a:rPr>
              <a:t>termin</a:t>
            </a:r>
            <a:r>
              <a:rPr lang="tr-TR" altLang="tr-TR" sz="4400" b="1" dirty="0" smtClean="0">
                <a:solidFill>
                  <a:schemeClr val="bg1"/>
                </a:solidFill>
              </a:rPr>
              <a:t> süresi</a:t>
            </a:r>
            <a:r>
              <a:rPr lang="tr-TR" altLang="tr-TR" sz="4400" dirty="0" smtClean="0">
                <a:solidFill>
                  <a:schemeClr val="bg1"/>
                </a:solidFill>
              </a:rPr>
              <a:t>) ve riskten sorumlu kişilere ait kayıtların sürekli takibinin yapılarak güncel halde tutulması,</a:t>
            </a:r>
            <a:endParaRPr lang="tr-TR" altLang="tr-TR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49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84863" y="469525"/>
            <a:ext cx="11081152" cy="5509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algn="l" eaLnBrk="0" hangingPunct="0"/>
            <a:r>
              <a:rPr lang="tr-TR" altLang="tr-TR" sz="4400" dirty="0" smtClean="0">
                <a:solidFill>
                  <a:schemeClr val="bg1"/>
                </a:solidFill>
              </a:rPr>
              <a:t>	</a:t>
            </a:r>
            <a:r>
              <a:rPr lang="tr-TR" altLang="tr-TR" sz="4400" dirty="0">
                <a:solidFill>
                  <a:schemeClr val="bg1"/>
                </a:solidFill>
              </a:rPr>
              <a:t>2</a:t>
            </a:r>
            <a:r>
              <a:rPr lang="tr-TR" altLang="tr-TR" sz="4400" dirty="0" smtClean="0">
                <a:solidFill>
                  <a:schemeClr val="bg1"/>
                </a:solidFill>
              </a:rPr>
              <a:t>) Risk skorlarının, </a:t>
            </a:r>
            <a:r>
              <a:rPr lang="tr-TR" altLang="tr-TR" sz="4400" b="1" dirty="0" smtClean="0">
                <a:solidFill>
                  <a:schemeClr val="bg1"/>
                </a:solidFill>
              </a:rPr>
              <a:t>tehlikeli ve çok tehlikeli (15 ve üstü) </a:t>
            </a:r>
            <a:r>
              <a:rPr lang="tr-TR" altLang="tr-TR" sz="4400" dirty="0" smtClean="0">
                <a:solidFill>
                  <a:schemeClr val="bg1"/>
                </a:solidFill>
              </a:rPr>
              <a:t>olması durumunda, riske bağlı ödenek talebinde bulunulacağından, tehlike ve riskler sisteme girilirken, ileride telafisi mümkün olmayan hususlarla karşılaşılmaması ve kamu zararı oluşturulmaması için azami hassasiyetin gösterilmesi,</a:t>
            </a:r>
            <a:endParaRPr lang="tr-TR" altLang="tr-TR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83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1760">
              <a:schemeClr val="accent5">
                <a:lumMod val="20000"/>
                <a:lumOff val="8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etin kutusu"/>
          <p:cNvSpPr txBox="1"/>
          <p:nvPr/>
        </p:nvSpPr>
        <p:spPr>
          <a:xfrm>
            <a:off x="0" y="6371952"/>
            <a:ext cx="1218098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Manisa İl Milli Eğitim Müdürlüğü İşyeri Sağlık ve Güvenlik Birimi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84863" y="1146633"/>
            <a:ext cx="11081152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</p:spPr>
        <p:txBody>
          <a:bodyPr wrap="square" anchor="ctr">
            <a:spAutoFit/>
          </a:bodyPr>
          <a:lstStyle/>
          <a:p>
            <a:pPr lvl="1"/>
            <a:r>
              <a:rPr lang="tr-TR" altLang="tr-TR" sz="4400" dirty="0" smtClean="0">
                <a:solidFill>
                  <a:schemeClr val="bg1"/>
                </a:solidFill>
              </a:rPr>
              <a:t>	3) </a:t>
            </a:r>
            <a:r>
              <a:rPr lang="tr-TR" sz="4400" dirty="0" smtClean="0">
                <a:solidFill>
                  <a:schemeClr val="bg1"/>
                </a:solidFill>
              </a:rPr>
              <a:t>İşveren/işveren </a:t>
            </a:r>
            <a:r>
              <a:rPr lang="tr-TR" sz="4400" dirty="0">
                <a:solidFill>
                  <a:schemeClr val="bg1"/>
                </a:solidFill>
              </a:rPr>
              <a:t>vekili tarafından, okul/kurumdaki risklerden kaynaklı </a:t>
            </a:r>
            <a:r>
              <a:rPr lang="tr-TR" sz="4400" dirty="0" smtClean="0">
                <a:solidFill>
                  <a:schemeClr val="bg1"/>
                </a:solidFill>
              </a:rPr>
              <a:t>mali </a:t>
            </a:r>
            <a:r>
              <a:rPr lang="tr-TR" sz="4400" dirty="0">
                <a:solidFill>
                  <a:schemeClr val="bg1"/>
                </a:solidFill>
              </a:rPr>
              <a:t>ihtiyaçların belirlenmesinde, muhtemel harcamanın sınıflandırmasında kullanılan ekonomik kodlara uygun ödenek taleplerinin yapılması,</a:t>
            </a:r>
          </a:p>
        </p:txBody>
      </p:sp>
    </p:spTree>
    <p:extLst>
      <p:ext uri="{BB962C8B-B14F-4D97-AF65-F5344CB8AC3E}">
        <p14:creationId xmlns:p14="http://schemas.microsoft.com/office/powerpoint/2010/main" val="423445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749</TotalTime>
  <Words>906</Words>
  <Application>Microsoft Office PowerPoint</Application>
  <PresentationFormat>Özel</PresentationFormat>
  <Paragraphs>72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Dilim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MuhammetYAZAR</dc:creator>
  <cp:lastModifiedBy>caymaz</cp:lastModifiedBy>
  <cp:revision>79</cp:revision>
  <dcterms:created xsi:type="dcterms:W3CDTF">2017-05-30T11:29:17Z</dcterms:created>
  <dcterms:modified xsi:type="dcterms:W3CDTF">2018-05-17T09:22:55Z</dcterms:modified>
</cp:coreProperties>
</file>